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4" r:id="rId15"/>
    <p:sldId id="285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1"/>
    <a:srgbClr val="97B5D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2" autoAdjust="0"/>
    <p:restoredTop sz="95032" autoAdjust="0"/>
  </p:normalViewPr>
  <p:slideViewPr>
    <p:cSldViewPr showGuides="1">
      <p:cViewPr varScale="1">
        <p:scale>
          <a:sx n="84" d="100"/>
          <a:sy n="84" d="100"/>
        </p:scale>
        <p:origin x="84" y="1770"/>
      </p:cViewPr>
      <p:guideLst>
        <p:guide orient="horz" pos="3984"/>
        <p:guide pos="2880"/>
      </p:guideLst>
    </p:cSldViewPr>
  </p:slideViewPr>
  <p:outlineViewPr>
    <p:cViewPr>
      <p:scale>
        <a:sx n="33" d="100"/>
        <a:sy n="33" d="100"/>
      </p:scale>
      <p:origin x="0" y="-84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08786945110122"/>
          <c:y val="0.2081851995945137"/>
          <c:w val="0.64779457098064097"/>
          <c:h val="0.661635645086698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Relapse w/in 6 Months  Lee, J. et. al. (2016) Extended-Release Naltrexone to Prevent Opioid Relapse in Criminal Justice Offenders, N.E. Journal of Medicine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Rx &amp; Vivitrol</c:v>
                </c:pt>
                <c:pt idx="1">
                  <c:v>Rx only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0.43</c:v>
                </c:pt>
                <c:pt idx="1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1-40F0-A517-B77E74E6E8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1073584"/>
        <c:axId val="421074568"/>
      </c:barChart>
      <c:catAx>
        <c:axId val="421073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074568"/>
        <c:crosses val="autoZero"/>
        <c:auto val="1"/>
        <c:lblAlgn val="ctr"/>
        <c:lblOffset val="100"/>
        <c:noMultiLvlLbl val="0"/>
      </c:catAx>
      <c:valAx>
        <c:axId val="421074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07358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28E02-A0ED-4796-BAB4-8E6D3395DD2D}" type="datetimeFigureOut">
              <a:rPr lang="en-US" smtClean="0"/>
              <a:t>7/18/2016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73C24-4246-4CC2-AD93-CF80252C6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39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0" tIns="0" rIns="0" bIns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914400"/>
            <a:ext cx="2735986" cy="15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715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7"/>
            <a:ext cx="7812868" cy="4525963"/>
          </a:xfrm>
        </p:spPr>
        <p:txBody>
          <a:bodyPr/>
          <a:lstStyle>
            <a:lvl1pPr>
              <a:lnSpc>
                <a:spcPts val="2800"/>
              </a:lnSpc>
              <a:defRPr sz="2400"/>
            </a:lvl1pPr>
            <a:lvl2pPr>
              <a:lnSpc>
                <a:spcPts val="2800"/>
              </a:lnSpc>
              <a:defRPr sz="2200"/>
            </a:lvl2pPr>
            <a:lvl3pPr>
              <a:lnSpc>
                <a:spcPts val="2800"/>
              </a:lnSpc>
              <a:defRPr sz="2200"/>
            </a:lvl3pPr>
            <a:lvl4pPr>
              <a:lnSpc>
                <a:spcPts val="2800"/>
              </a:lnSpc>
              <a:defRPr sz="2200"/>
            </a:lvl4pPr>
            <a:lvl5pPr>
              <a:lnSpc>
                <a:spcPts val="2800"/>
              </a:lnSpc>
              <a:defRPr sz="2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7" name="Picture 6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293276"/>
            <a:ext cx="947059" cy="41148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34925">
            <a:solidFill>
              <a:srgbClr val="00558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91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99768"/>
            <a:ext cx="7772400" cy="1362075"/>
          </a:xfrm>
        </p:spPr>
        <p:txBody>
          <a:bodyPr lIns="0" tIns="0" rIns="0" bIns="0" anchor="t">
            <a:noAutofit/>
          </a:bodyPr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209800"/>
            <a:ext cx="77724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9" name="Picture 8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293276"/>
            <a:ext cx="947059" cy="41148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19050">
            <a:solidFill>
              <a:srgbClr val="97B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17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4192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447800"/>
            <a:ext cx="3812232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8" name="Picture 7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293276"/>
            <a:ext cx="947059" cy="41148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19050">
            <a:solidFill>
              <a:srgbClr val="97B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43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52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09972"/>
            <a:ext cx="3814192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909972"/>
            <a:ext cx="3812232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8" name="Picture 7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293276"/>
            <a:ext cx="947059" cy="41148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19050">
            <a:solidFill>
              <a:srgbClr val="97B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883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rIns="0" bIns="0">
            <a:noAutofit/>
          </a:bodyPr>
          <a:lstStyle>
            <a:lvl1pPr>
              <a:defRPr>
                <a:solidFill>
                  <a:srgbClr val="00558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5556" y="1447800"/>
            <a:ext cx="3778188" cy="639762"/>
          </a:xfrm>
        </p:spPr>
        <p:txBody>
          <a:bodyPr anchor="t" anchorCtr="0"/>
          <a:lstStyle>
            <a:lvl1pPr marL="0" indent="0">
              <a:buNone/>
              <a:defRPr sz="2400" b="1" baseline="0">
                <a:solidFill>
                  <a:srgbClr val="00558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905000"/>
            <a:ext cx="3778188" cy="388529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427984" y="1447800"/>
            <a:ext cx="4032448" cy="639762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rgbClr val="00558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35996" y="1905000"/>
            <a:ext cx="3934374" cy="388529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pic>
        <p:nvPicPr>
          <p:cNvPr id="12" name="Picture 11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313130"/>
            <a:ext cx="947059" cy="41148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19050">
            <a:solidFill>
              <a:srgbClr val="97B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88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0" tIns="0" rIns="0" bIns="0">
            <a:noAutofit/>
          </a:bodyPr>
          <a:lstStyle>
            <a:lvl1pPr>
              <a:defRPr>
                <a:solidFill>
                  <a:srgbClr val="00558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601" y="1447800"/>
            <a:ext cx="8039847" cy="639762"/>
          </a:xfrm>
        </p:spPr>
        <p:txBody>
          <a:bodyPr anchor="t"/>
          <a:lstStyle>
            <a:lvl1pPr marL="0" indent="0">
              <a:buNone/>
              <a:defRPr sz="2400" b="1" baseline="0">
                <a:solidFill>
                  <a:srgbClr val="00558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905000"/>
            <a:ext cx="781063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313130"/>
            <a:ext cx="947059" cy="41148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19050">
            <a:solidFill>
              <a:srgbClr val="97B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1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8" name="Picture 7" descr="AHP_FINAL_LOGO–NT_2011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340" y="6313130"/>
            <a:ext cx="947059" cy="41148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575556" y="6172200"/>
            <a:ext cx="8001000" cy="0"/>
          </a:xfrm>
          <a:prstGeom prst="line">
            <a:avLst/>
          </a:prstGeom>
          <a:ln w="19050">
            <a:solidFill>
              <a:srgbClr val="97B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575556" y="6293276"/>
            <a:ext cx="972108" cy="3847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aseline="0" dirty="0">
                <a:solidFill>
                  <a:srgbClr val="005581"/>
                </a:solidFill>
                <a:latin typeface="Arial" pitchFamily="34" charset="0"/>
              </a:rPr>
              <a:t>PAGE </a:t>
            </a:r>
            <a:fld id="{A6E82ED3-9C98-45BC-9BAD-25D9D3E7D28B}" type="slidenum">
              <a:rPr lang="en-US" sz="1000" baseline="0" smtClean="0">
                <a:solidFill>
                  <a:srgbClr val="005581"/>
                </a:solidFill>
                <a:latin typeface="Arial" pitchFamily="34" charset="0"/>
              </a:rPr>
              <a:pPr>
                <a:spcAft>
                  <a:spcPts val="600"/>
                </a:spcAft>
              </a:pPr>
              <a:t>‹#›</a:t>
            </a:fld>
            <a:endParaRPr lang="en-US" sz="1000" baseline="0" dirty="0">
              <a:solidFill>
                <a:srgbClr val="005581"/>
              </a:solidFill>
              <a:latin typeface="Arial" pitchFamily="34" charset="0"/>
            </a:endParaRPr>
          </a:p>
          <a:p>
            <a:endParaRPr lang="en-US" sz="1000" baseline="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89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0628"/>
            <a:ext cx="8229600" cy="1210146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17320"/>
            <a:ext cx="7810636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63695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9" r:id="rId5"/>
    <p:sldLayoutId id="2147483653" r:id="rId6"/>
    <p:sldLayoutId id="2147483658" r:id="rId7"/>
    <p:sldLayoutId id="2147483654" r:id="rId8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3400" u="none" kern="1200" baseline="0">
          <a:solidFill>
            <a:srgbClr val="00558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700"/>
        </a:lnSpc>
        <a:spcBef>
          <a:spcPts val="0"/>
        </a:spcBef>
        <a:spcAft>
          <a:spcPts val="600"/>
        </a:spcAft>
        <a:buClr>
          <a:srgbClr val="005581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ts val="2500"/>
        </a:lnSpc>
        <a:spcBef>
          <a:spcPts val="0"/>
        </a:spcBef>
        <a:spcAft>
          <a:spcPts val="600"/>
        </a:spcAft>
        <a:buClr>
          <a:srgbClr val="005581"/>
        </a:buClr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ts val="2500"/>
        </a:lnSpc>
        <a:spcBef>
          <a:spcPts val="0"/>
        </a:spcBef>
        <a:spcAft>
          <a:spcPts val="600"/>
        </a:spcAft>
        <a:buClr>
          <a:srgbClr val="005581"/>
        </a:buClr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ts val="2500"/>
        </a:lnSpc>
        <a:spcBef>
          <a:spcPts val="0"/>
        </a:spcBef>
        <a:spcAft>
          <a:spcPts val="600"/>
        </a:spcAft>
        <a:buClr>
          <a:srgbClr val="005581"/>
        </a:buClr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rsat-tta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mailto:aklein@ahpnet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211053"/>
            <a:ext cx="6858000" cy="192731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600" dirty="0">
                <a:hlinkClick r:id="rId2"/>
              </a:rPr>
              <a:t>www.rsat-tta.com</a:t>
            </a:r>
            <a:endParaRPr lang="en-US" sz="16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 b="1" dirty="0"/>
              <a:t>Andrew Klein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 dirty="0"/>
              <a:t>Director, RSAT-TTA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600" dirty="0"/>
              <a:t>Senior Criminal Justice Research Analyst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Advocates for Human Potential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057" y="2667000"/>
            <a:ext cx="7731888" cy="241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11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Jail MAT Re-entry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3263504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  <a:tabLst>
                <a:tab pos="3200400" algn="l"/>
                <a:tab pos="5943600" algn="l"/>
              </a:tabLst>
            </a:pPr>
            <a:r>
              <a:rPr lang="en-US" sz="2200" i="1" dirty="0"/>
              <a:t>114 jail Re-entry Programs (in progress/announced)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California</a:t>
            </a:r>
            <a:r>
              <a:rPr lang="en-US" sz="2200" dirty="0"/>
              <a:t> (3)	</a:t>
            </a:r>
            <a:r>
              <a:rPr lang="en-US" sz="2200" b="1" dirty="0"/>
              <a:t>Maryland </a:t>
            </a:r>
            <a:r>
              <a:rPr lang="en-US" sz="2200" dirty="0"/>
              <a:t>(13)	</a:t>
            </a:r>
            <a:r>
              <a:rPr lang="en-US" sz="2200" b="1" dirty="0"/>
              <a:t>Utah</a:t>
            </a:r>
            <a:r>
              <a:rPr lang="en-US" sz="2200" dirty="0"/>
              <a:t> (1)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Colorado</a:t>
            </a:r>
            <a:r>
              <a:rPr lang="en-US" sz="2200" dirty="0"/>
              <a:t> (1)	</a:t>
            </a:r>
            <a:r>
              <a:rPr lang="en-US" sz="2200" b="1" dirty="0"/>
              <a:t>Michigan</a:t>
            </a:r>
            <a:r>
              <a:rPr lang="en-US" sz="2200" dirty="0"/>
              <a:t> (4)	</a:t>
            </a:r>
            <a:r>
              <a:rPr lang="en-US" sz="2200" b="1" dirty="0"/>
              <a:t>Vermont </a:t>
            </a:r>
            <a:r>
              <a:rPr lang="en-US" sz="2200" dirty="0"/>
              <a:t>(1)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Connecticut</a:t>
            </a:r>
            <a:r>
              <a:rPr lang="en-US" sz="2200" dirty="0"/>
              <a:t> (1)	</a:t>
            </a:r>
            <a:r>
              <a:rPr lang="en-US" sz="2200" b="1" dirty="0"/>
              <a:t>Missouri</a:t>
            </a:r>
            <a:r>
              <a:rPr lang="en-US" sz="2200" dirty="0"/>
              <a:t> (1)	</a:t>
            </a:r>
            <a:r>
              <a:rPr lang="en-US" sz="2200" b="1" dirty="0"/>
              <a:t>Wisconsin</a:t>
            </a:r>
            <a:r>
              <a:rPr lang="en-US" sz="2200" dirty="0"/>
              <a:t> (9)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Florida</a:t>
            </a:r>
            <a:r>
              <a:rPr lang="en-US" sz="2200" dirty="0"/>
              <a:t> (4)	</a:t>
            </a:r>
            <a:r>
              <a:rPr lang="en-US" sz="2200" b="1" dirty="0"/>
              <a:t>Mississippi</a:t>
            </a:r>
            <a:r>
              <a:rPr lang="en-US" sz="2200" dirty="0"/>
              <a:t> (1)	 </a:t>
            </a:r>
            <a:r>
              <a:rPr lang="en-US" sz="2200" b="1" dirty="0"/>
              <a:t>Wyoming</a:t>
            </a:r>
            <a:r>
              <a:rPr lang="en-US" sz="2200" dirty="0"/>
              <a:t> (1)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Illinois</a:t>
            </a:r>
            <a:r>
              <a:rPr lang="en-US" sz="2200" dirty="0"/>
              <a:t> (3)	</a:t>
            </a:r>
            <a:r>
              <a:rPr lang="en-US" sz="2200" b="1" dirty="0"/>
              <a:t>Montana</a:t>
            </a:r>
            <a:r>
              <a:rPr lang="en-US" sz="2200" dirty="0"/>
              <a:t> (1)	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Indiana</a:t>
            </a:r>
            <a:r>
              <a:rPr lang="en-US" sz="2200" dirty="0"/>
              <a:t> (8)	</a:t>
            </a:r>
            <a:r>
              <a:rPr lang="en-US" sz="2200" b="1" dirty="0"/>
              <a:t>New York </a:t>
            </a:r>
            <a:r>
              <a:rPr lang="en-US" sz="2200" dirty="0"/>
              <a:t>(14)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Kentucky </a:t>
            </a:r>
            <a:r>
              <a:rPr lang="en-US" sz="2200" dirty="0"/>
              <a:t>(3)	</a:t>
            </a:r>
            <a:r>
              <a:rPr lang="en-US" sz="2200" b="1" dirty="0"/>
              <a:t>Ohio </a:t>
            </a:r>
            <a:r>
              <a:rPr lang="en-US" sz="2200" dirty="0"/>
              <a:t>(21)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r>
              <a:rPr lang="en-US" sz="2200" b="1" dirty="0"/>
              <a:t>Massachusetts</a:t>
            </a:r>
            <a:r>
              <a:rPr lang="en-US" sz="2200" dirty="0"/>
              <a:t> (11)	</a:t>
            </a:r>
            <a:r>
              <a:rPr lang="en-US" sz="2200" b="1" dirty="0"/>
              <a:t>Pennsylvania</a:t>
            </a:r>
            <a:r>
              <a:rPr lang="en-US" sz="2200" dirty="0"/>
              <a:t> (13)	</a:t>
            </a:r>
          </a:p>
          <a:p>
            <a:pPr marL="0" indent="0">
              <a:buNone/>
              <a:tabLst>
                <a:tab pos="3200400" algn="l"/>
                <a:tab pos="5943600" algn="l"/>
              </a:tabLs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78070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Prison and jail Methadone/Buprenorphine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/>
              <a:t>Jails (Methadone)</a:t>
            </a:r>
            <a:r>
              <a:rPr lang="en-US" sz="2000" dirty="0"/>
              <a:t>		</a:t>
            </a:r>
            <a:r>
              <a:rPr lang="en-US" sz="2000" b="1" dirty="0"/>
              <a:t>State (Methadone)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Arizona (3)			Connecticut 		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California (2)			Vermont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Connecticut (2)			Rhode Island ( &amp; </a:t>
            </a:r>
            <a:r>
              <a:rPr lang="en-US" sz="2000" dirty="0" err="1"/>
              <a:t>Suboxone</a:t>
            </a:r>
            <a:r>
              <a:rPr lang="en-US" sz="20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District of Columbia (1)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Florida (1) </a:t>
            </a:r>
            <a:r>
              <a:rPr lang="en-US" sz="2000" b="1" dirty="0"/>
              <a:t>			Buprenorphine Programs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Illinois (1) 			New York Jail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Maryland (2) 			Vermont Prisons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New Mexico (1)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New York (3)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Pennsylvania (4)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Washington (1)    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30312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do they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100" dirty="0"/>
              <a:t>Uniformly very high rates of entrance into post release treatment, even where inmates are no longer under correctional supervision (83% Methadone, 78% </a:t>
            </a:r>
            <a:r>
              <a:rPr lang="en-US" sz="2100" dirty="0" err="1"/>
              <a:t>Vivitrol</a:t>
            </a:r>
            <a:r>
              <a:rPr lang="en-US" sz="2100" dirty="0"/>
              <a:t>)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100" dirty="0"/>
              <a:t>Uniformly low re-incarceration rates within one to three </a:t>
            </a:r>
            <a:br>
              <a:rPr lang="en-US" sz="2100" dirty="0"/>
            </a:br>
            <a:r>
              <a:rPr lang="en-US" sz="2100" dirty="0"/>
              <a:t>years (18%)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100" dirty="0"/>
              <a:t>Half the recidivism rate of California state average, </a:t>
            </a:r>
            <a:br>
              <a:rPr lang="en-US" sz="2100" dirty="0"/>
            </a:br>
            <a:r>
              <a:rPr lang="en-US" sz="2100" dirty="0"/>
              <a:t>cost avoidance $125 per day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100" dirty="0"/>
              <a:t>Relapse and re-arrest rate after six shots in PA convinced </a:t>
            </a:r>
            <a:br>
              <a:rPr lang="en-US" sz="2100" dirty="0"/>
            </a:br>
            <a:r>
              <a:rPr lang="en-US" sz="2100" dirty="0"/>
              <a:t>DOC officials to encourage one year of injections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2100" dirty="0"/>
              <a:t>Methadone/</a:t>
            </a:r>
            <a:r>
              <a:rPr lang="en-US" sz="2100" dirty="0" err="1"/>
              <a:t>Suboxone</a:t>
            </a:r>
            <a:r>
              <a:rPr lang="en-US" sz="2100" dirty="0"/>
              <a:t> in prison/jail require special </a:t>
            </a:r>
            <a:br>
              <a:rPr lang="en-US" sz="2100" dirty="0"/>
            </a:br>
            <a:r>
              <a:rPr lang="en-US" sz="2100" dirty="0"/>
              <a:t>security measures</a:t>
            </a:r>
          </a:p>
          <a:p>
            <a:pPr>
              <a:buFontTx/>
              <a:buChar char="-"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199549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Relapse w/in 6 Months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4293245"/>
              </p:ext>
            </p:extLst>
          </p:nvPr>
        </p:nvGraphicFramePr>
        <p:xfrm>
          <a:off x="1295400" y="533400"/>
          <a:ext cx="7010400" cy="5135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4798932"/>
            <a:ext cx="8229600" cy="121014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u="none" kern="1200" baseline="0">
                <a:solidFill>
                  <a:srgbClr val="00558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z="1600" b="1" dirty="0"/>
              <a:t>Lee, J. et. al. (2016) </a:t>
            </a:r>
            <a:r>
              <a:rPr lang="en-US" sz="1600" b="1" i="1" dirty="0"/>
              <a:t>Extended-Release Naltrexone to Prevent Opioid Relapse </a:t>
            </a:r>
            <a:br>
              <a:rPr lang="en-US" sz="1600" b="1" i="1" dirty="0"/>
            </a:br>
            <a:r>
              <a:rPr lang="en-US" sz="1600" b="1" i="1" dirty="0"/>
              <a:t>in Criminal Justice Offenders, </a:t>
            </a:r>
            <a:r>
              <a:rPr lang="en-US" sz="1600" b="1" i="1" u="sng" dirty="0"/>
              <a:t>N.E. Journal of Medicine</a:t>
            </a:r>
            <a:endParaRPr lang="en-US" sz="1600" b="1" i="1" dirty="0"/>
          </a:p>
        </p:txBody>
      </p:sp>
    </p:spTree>
    <p:extLst>
      <p:ext uri="{BB962C8B-B14F-4D97-AF65-F5344CB8AC3E}">
        <p14:creationId xmlns:p14="http://schemas.microsoft.com/office/powerpoint/2010/main" val="102294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Courts &amp; 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FY 2015, BJA required Drug Court applicants to demonstrate that MAT will be available if/as determined to be “medically necessary.”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As of April 2015:</a:t>
            </a:r>
          </a:p>
          <a:p>
            <a:pPr marL="0" indent="0">
              <a:buNone/>
            </a:pPr>
            <a:r>
              <a:rPr lang="en-US" dirty="0"/>
              <a:t>Drug Courts in 17 states reported using MAT, including </a:t>
            </a:r>
            <a:r>
              <a:rPr lang="en-US" dirty="0" err="1"/>
              <a:t>Suboxone</a:t>
            </a:r>
            <a:r>
              <a:rPr lang="en-US" dirty="0"/>
              <a:t>, </a:t>
            </a:r>
            <a:r>
              <a:rPr lang="en-US" dirty="0" err="1"/>
              <a:t>Vivitrol</a:t>
            </a:r>
            <a:r>
              <a:rPr lang="en-US" dirty="0"/>
              <a:t>, Oral Naltrexone, &amp; Methadone. Some allow defendants to enter drug court with MAT but will then detox in consultation with the MAT provider.</a:t>
            </a:r>
          </a:p>
          <a:p>
            <a:pPr marL="0" indent="0">
              <a:spcAft>
                <a:spcPts val="0"/>
              </a:spcAft>
              <a:buNone/>
            </a:pPr>
            <a:endParaRPr lang="en-US" sz="1600" dirty="0"/>
          </a:p>
          <a:p>
            <a:pPr marL="0" indent="0">
              <a:spcAft>
                <a:spcPts val="0"/>
              </a:spcAft>
              <a:buNone/>
            </a:pPr>
            <a:endParaRPr lang="en-US" sz="1600" dirty="0"/>
          </a:p>
          <a:p>
            <a:pPr marL="0" indent="0">
              <a:spcAft>
                <a:spcPts val="0"/>
              </a:spcAft>
              <a:buNone/>
            </a:pPr>
            <a:r>
              <a:rPr lang="en-US" sz="1600" dirty="0"/>
              <a:t>*BJA Drug Court TA/Clearinghouse Project, American University, revised April 23, 2015</a:t>
            </a:r>
          </a:p>
        </p:txBody>
      </p:sp>
    </p:spTree>
    <p:extLst>
      <p:ext uri="{BB962C8B-B14F-4D97-AF65-F5344CB8AC3E}">
        <p14:creationId xmlns:p14="http://schemas.microsoft.com/office/powerpoint/2010/main" val="3092552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Issued Noted by Drug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457200" indent="-457200">
              <a:buAutoNum type="arabicParenBoth"/>
            </a:pPr>
            <a:r>
              <a:rPr lang="en-US" dirty="0"/>
              <a:t>misuse and diversion of the medication</a:t>
            </a:r>
          </a:p>
          <a:p>
            <a:pPr marL="457200" indent="-457200">
              <a:buAutoNum type="arabicParenBoth"/>
            </a:pPr>
            <a:r>
              <a:rPr lang="en-US" dirty="0"/>
              <a:t>cost, particularly for </a:t>
            </a:r>
            <a:r>
              <a:rPr lang="en-US" dirty="0" err="1"/>
              <a:t>Vivitrol</a:t>
            </a:r>
            <a:r>
              <a:rPr lang="en-US" dirty="0"/>
              <a:t> </a:t>
            </a:r>
          </a:p>
          <a:p>
            <a:pPr marL="457200" indent="-457200">
              <a:buAutoNum type="arabicParenBoth"/>
            </a:pPr>
            <a:r>
              <a:rPr lang="en-US" dirty="0"/>
              <a:t>need to educate all stakeholders on the role of MAT in a drug court’s available resources; </a:t>
            </a:r>
          </a:p>
          <a:p>
            <a:pPr marL="457200" indent="-457200">
              <a:buAutoNum type="arabicParenBoth"/>
            </a:pPr>
            <a:r>
              <a:rPr lang="en-US" dirty="0"/>
              <a:t>need to disseminate relevant research on MAT and its import as an adjunct to SUD treatment;</a:t>
            </a:r>
          </a:p>
          <a:p>
            <a:pPr marL="457200" indent="-457200">
              <a:buAutoNum type="arabicParenBoth"/>
            </a:pPr>
            <a:r>
              <a:rPr lang="en-US" dirty="0"/>
              <a:t>need to build relationships with the medical community, particularly physicians specializing in addiction medicine; </a:t>
            </a:r>
          </a:p>
          <a:p>
            <a:pPr marL="457200" indent="-457200">
              <a:buAutoNum type="arabicParenBoth"/>
            </a:pPr>
            <a:r>
              <a:rPr lang="en-US" dirty="0"/>
              <a:t>need to have appropriate administrative protocols in place.. </a:t>
            </a:r>
          </a:p>
        </p:txBody>
      </p:sp>
    </p:spTree>
    <p:extLst>
      <p:ext uri="{BB962C8B-B14F-4D97-AF65-F5344CB8AC3E}">
        <p14:creationId xmlns:p14="http://schemas.microsoft.com/office/powerpoint/2010/main" val="2128761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82048"/>
            <a:ext cx="8229600" cy="1210146"/>
          </a:xfrm>
        </p:spPr>
        <p:txBody>
          <a:bodyPr/>
          <a:lstStyle/>
          <a:p>
            <a:pPr algn="ctr"/>
            <a:r>
              <a:rPr lang="en-US" b="1" dirty="0"/>
              <a:t>www.rsat-tta.com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900" y="609600"/>
            <a:ext cx="3417888" cy="4423150"/>
          </a:xfrm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0557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700" b="1" dirty="0"/>
              <a:t>Prison/Jail MAT Re-entry Training Video</a:t>
            </a:r>
            <a:br>
              <a:rPr lang="en-US" sz="2700" b="1" dirty="0"/>
            </a:br>
            <a:r>
              <a:rPr lang="en-US" sz="2400" b="1" dirty="0">
                <a:hlinkClick r:id="rId2"/>
              </a:rPr>
              <a:t>aklein@ahpnet.com</a:t>
            </a:r>
            <a:r>
              <a:rPr lang="en-US" sz="2400" b="1" dirty="0"/>
              <a:t> for </a:t>
            </a:r>
            <a:r>
              <a:rPr lang="en-US" sz="2400" b="1"/>
              <a:t>TTA requests</a:t>
            </a:r>
            <a:endParaRPr lang="en-US" sz="24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34" t="23498" r="20281" b="30374"/>
          <a:stretch/>
        </p:blipFill>
        <p:spPr>
          <a:xfrm>
            <a:off x="2590800" y="1752600"/>
            <a:ext cx="39624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58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Pennsylvania Department </a:t>
            </a:r>
            <a:br>
              <a:rPr lang="en-US" dirty="0"/>
            </a:br>
            <a:r>
              <a:rPr lang="en-US" dirty="0"/>
              <a:t>of Corrections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27" y="1752600"/>
            <a:ext cx="6905746" cy="3931920"/>
          </a:xfr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9276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Missouri Department of Corrections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3"/>
          <a:stretch/>
        </p:blipFill>
        <p:spPr>
          <a:xfrm>
            <a:off x="1181721" y="1706960"/>
            <a:ext cx="6780558" cy="3931840"/>
          </a:xfr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07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Massachusetts Department </a:t>
            </a:r>
            <a:br>
              <a:rPr lang="en-US" dirty="0"/>
            </a:br>
            <a:r>
              <a:rPr lang="en-US" dirty="0"/>
              <a:t>of Correction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8" r="1174" b="1670"/>
          <a:stretch/>
        </p:blipFill>
        <p:spPr>
          <a:xfrm>
            <a:off x="1070293" y="1713053"/>
            <a:ext cx="7003414" cy="3931920"/>
          </a:xfr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2491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Barnstable, MA County Jail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01"/>
          <a:stretch/>
        </p:blipFill>
        <p:spPr>
          <a:xfrm>
            <a:off x="1151599" y="1752600"/>
            <a:ext cx="6840801" cy="3810000"/>
          </a:xfr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9442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Prison and Jail MAT Re-Entry Initiatives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1800" b="1" dirty="0">
                <a:solidFill>
                  <a:schemeClr val="accent5"/>
                </a:solidFill>
              </a:rPr>
              <a:t>COMMON ELEMENTS 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1800" dirty="0"/>
              <a:t>Opioid &amp;/or Alcohol Use Disorders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1800" dirty="0"/>
              <a:t>Complete in-house substance abuse treatment programs (6 months)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1800" dirty="0"/>
              <a:t>Informed about all FDA approved medications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1800" dirty="0"/>
              <a:t>Volunteer to participate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1800" dirty="0"/>
              <a:t>Enroll in Medicaid, health insurance exchanges, etc.</a:t>
            </a:r>
          </a:p>
          <a:p>
            <a:pPr>
              <a:lnSpc>
                <a:spcPct val="100000"/>
              </a:lnSpc>
              <a:spcBef>
                <a:spcPts val="800"/>
              </a:spcBef>
            </a:pPr>
            <a:r>
              <a:rPr lang="en-US" sz="1800" dirty="0"/>
              <a:t>If choice is Naltrexone (</a:t>
            </a:r>
            <a:r>
              <a:rPr lang="en-US" sz="1800" dirty="0" err="1"/>
              <a:t>Vivitrol</a:t>
            </a:r>
            <a:r>
              <a:rPr lang="en-US" sz="1800" dirty="0"/>
              <a:t>™), non-narcotic that blocks euphoric effects of opioid/alcohol &amp; reduces craving, following steps:</a:t>
            </a:r>
          </a:p>
          <a:p>
            <a:pPr lvl="1">
              <a:lnSpc>
                <a:spcPct val="100000"/>
              </a:lnSpc>
            </a:pPr>
            <a:r>
              <a:rPr lang="en-US" sz="1600" dirty="0"/>
              <a:t>medical examination (liver, drug test for 7 day abstinence, etc.)</a:t>
            </a:r>
          </a:p>
          <a:p>
            <a:pPr lvl="1">
              <a:lnSpc>
                <a:spcPct val="100000"/>
              </a:lnSpc>
            </a:pPr>
            <a:r>
              <a:rPr lang="en-US" sz="1600" dirty="0"/>
              <a:t>potential adverse effects explained</a:t>
            </a:r>
          </a:p>
          <a:p>
            <a:pPr lvl="1">
              <a:lnSpc>
                <a:spcPct val="100000"/>
              </a:lnSpc>
            </a:pPr>
            <a:r>
              <a:rPr lang="en-US" sz="1600" dirty="0"/>
              <a:t>oral Naltrexone dose test</a:t>
            </a:r>
          </a:p>
          <a:p>
            <a:pPr lvl="1">
              <a:lnSpc>
                <a:spcPct val="100000"/>
              </a:lnSpc>
              <a:spcAft>
                <a:spcPts val="0"/>
              </a:spcAft>
            </a:pPr>
            <a:r>
              <a:rPr lang="en-US" sz="1600" dirty="0"/>
              <a:t>injection week to 2 days before release (28 days)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35644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Post-Release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Warm hand off to counseling that also provides FDA approved medications </a:t>
            </a:r>
            <a:r>
              <a:rPr lang="en-US" sz="2000" dirty="0">
                <a:solidFill>
                  <a:schemeClr val="tx2"/>
                </a:solidFill>
              </a:rPr>
              <a:t>(MA DOC: Inside/Outside “Navigators;” Sacramento “reentry specialists”)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Client may choose to remain on injected Naltrexone </a:t>
            </a:r>
            <a:br>
              <a:rPr lang="en-US" dirty="0"/>
            </a:br>
            <a:r>
              <a:rPr lang="en-US" dirty="0"/>
              <a:t>or switch to other medication after consultation with physician/treatment provider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Remains in treatment/medication to avoid relapse </a:t>
            </a:r>
            <a:br>
              <a:rPr lang="en-US" dirty="0"/>
            </a:br>
            <a:r>
              <a:rPr lang="en-US" dirty="0"/>
              <a:t>(six months to one year recommended)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dirty="0"/>
              <a:t>While treatment may be mandated by parole/probation, medication is not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3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Challenges Establishing MAT in Prison/Jail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Getting buy-in and leadership from DOC/Behavior Health Agency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Getting prison/jail and community substance abuse programs to accept non-abstinence based treatment programming, </a:t>
            </a:r>
            <a:r>
              <a:rPr lang="en-US" sz="1800" dirty="0" err="1"/>
              <a:t>inc.</a:t>
            </a:r>
            <a:r>
              <a:rPr lang="en-US" sz="1800" dirty="0"/>
              <a:t> correctional officers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Getting buy in from inmates, their families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Getting contracted prison medical physicians to prescribe medications, educating them about medications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Getting enough community based treatment providers on-board so continued medication/counseling accessible to released inmates </a:t>
            </a:r>
            <a:br>
              <a:rPr lang="en-US" sz="1800" dirty="0"/>
            </a:br>
            <a:r>
              <a:rPr lang="en-US" sz="1800" dirty="0"/>
              <a:t>across state</a:t>
            </a:r>
            <a:br>
              <a:rPr lang="en-US" sz="1800" dirty="0"/>
            </a:br>
            <a:r>
              <a:rPr lang="en-US" sz="1800" dirty="0">
                <a:solidFill>
                  <a:schemeClr val="tx2"/>
                </a:solidFill>
              </a:rPr>
              <a:t>(Rural PA: </a:t>
            </a:r>
            <a:r>
              <a:rPr lang="en-US" sz="1800" dirty="0" err="1">
                <a:solidFill>
                  <a:schemeClr val="tx2"/>
                </a:solidFill>
              </a:rPr>
              <a:t>Vivitrol</a:t>
            </a:r>
            <a:r>
              <a:rPr lang="en-US" sz="1800" dirty="0">
                <a:solidFill>
                  <a:schemeClr val="tx2"/>
                </a:solidFill>
              </a:rPr>
              <a:t> Van makes monthly rounds)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800" dirty="0"/>
              <a:t>Getting state Medicaid managed care plan and health insurance providers to include funding of medication without requiring prior treatment failures, etc.</a:t>
            </a:r>
          </a:p>
        </p:txBody>
      </p:sp>
    </p:spTree>
    <p:extLst>
      <p:ext uri="{BB962C8B-B14F-4D97-AF65-F5344CB8AC3E}">
        <p14:creationId xmlns:p14="http://schemas.microsoft.com/office/powerpoint/2010/main" val="2087197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Prison MAT Reentry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Kentucky</a:t>
            </a:r>
            <a:r>
              <a:rPr lang="en-US" sz="1800" dirty="0"/>
              <a:t> (reentry-two </a:t>
            </a:r>
            <a:r>
              <a:rPr lang="en-US" sz="1800" dirty="0" err="1"/>
              <a:t>Vivitrol</a:t>
            </a:r>
            <a:r>
              <a:rPr lang="en-US" sz="1800" dirty="0"/>
              <a:t> injections)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Massachusetts</a:t>
            </a:r>
            <a:r>
              <a:rPr lang="en-US" sz="1800" dirty="0"/>
              <a:t> (</a:t>
            </a:r>
            <a:r>
              <a:rPr lang="en-US" sz="1800" dirty="0" err="1"/>
              <a:t>Vivitrol</a:t>
            </a:r>
            <a:r>
              <a:rPr lang="en-US" sz="1800" dirty="0"/>
              <a:t> reentry)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Missouri </a:t>
            </a:r>
            <a:r>
              <a:rPr lang="en-US" sz="1800" dirty="0"/>
              <a:t>(</a:t>
            </a:r>
            <a:r>
              <a:rPr lang="en-US" sz="1800" dirty="0" err="1"/>
              <a:t>Vivitrol</a:t>
            </a:r>
            <a:r>
              <a:rPr lang="en-US" sz="1800" dirty="0"/>
              <a:t> reentry)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New Hampshire </a:t>
            </a:r>
            <a:r>
              <a:rPr lang="en-US" sz="1800" dirty="0"/>
              <a:t>(Oral Naltrexone maintenance &amp; </a:t>
            </a:r>
            <a:r>
              <a:rPr lang="en-US" sz="1800" dirty="0" err="1"/>
              <a:t>Vivitrol</a:t>
            </a:r>
            <a:r>
              <a:rPr lang="en-US" sz="1800" dirty="0"/>
              <a:t> reentry)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New York </a:t>
            </a:r>
            <a:r>
              <a:rPr lang="en-US" sz="1800" dirty="0"/>
              <a:t>(</a:t>
            </a:r>
            <a:r>
              <a:rPr lang="en-US" sz="1800" dirty="0" err="1"/>
              <a:t>Vivitrol</a:t>
            </a:r>
            <a:r>
              <a:rPr lang="en-US" sz="1800" dirty="0"/>
              <a:t> reentry, Edgecombe prison, 45-day parole diversion program offenders and </a:t>
            </a:r>
            <a:br>
              <a:rPr lang="en-US" sz="1800" dirty="0"/>
            </a:br>
            <a:r>
              <a:rPr lang="en-US" sz="1800" dirty="0"/>
              <a:t>a small number of female work release participants.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98368" y="1447800"/>
            <a:ext cx="3812232" cy="4525963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Pennsylvania</a:t>
            </a:r>
            <a:r>
              <a:rPr lang="en-US" sz="1800" dirty="0"/>
              <a:t> (</a:t>
            </a:r>
            <a:r>
              <a:rPr lang="en-US" sz="1800" dirty="0" err="1"/>
              <a:t>Vivitrol</a:t>
            </a:r>
            <a:r>
              <a:rPr lang="en-US" sz="1800" dirty="0"/>
              <a:t> Re-entry and methadone/</a:t>
            </a:r>
            <a:r>
              <a:rPr lang="en-US" sz="1800" dirty="0" err="1"/>
              <a:t>Suboxone</a:t>
            </a:r>
            <a:r>
              <a:rPr lang="en-US" sz="1800" dirty="0"/>
              <a:t> maintenance)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Rhode Island </a:t>
            </a:r>
            <a:r>
              <a:rPr lang="en-US" sz="1800" dirty="0"/>
              <a:t>(</a:t>
            </a:r>
            <a:r>
              <a:rPr lang="en-US" sz="1800" dirty="0" err="1"/>
              <a:t>Vivitrol</a:t>
            </a:r>
            <a:r>
              <a:rPr lang="en-US" sz="1800" dirty="0"/>
              <a:t> Re-entry and methadone/</a:t>
            </a:r>
            <a:r>
              <a:rPr lang="en-US" sz="1800" dirty="0" err="1"/>
              <a:t>Suboxone</a:t>
            </a:r>
            <a:r>
              <a:rPr lang="en-US" sz="1800" dirty="0"/>
              <a:t> maintenance)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Tennessee</a:t>
            </a:r>
            <a:r>
              <a:rPr lang="en-US" sz="1800" dirty="0"/>
              <a:t> (reentry-two </a:t>
            </a:r>
            <a:r>
              <a:rPr lang="en-US" sz="1800" dirty="0" err="1"/>
              <a:t>Vivitrol</a:t>
            </a:r>
            <a:r>
              <a:rPr lang="en-US" sz="1800" dirty="0"/>
              <a:t> injections)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W. Virginia </a:t>
            </a:r>
            <a:r>
              <a:rPr lang="en-US" sz="1800" dirty="0"/>
              <a:t>(</a:t>
            </a:r>
            <a:r>
              <a:rPr lang="en-US" sz="1800" dirty="0" err="1"/>
              <a:t>Vivitrol</a:t>
            </a:r>
            <a:r>
              <a:rPr lang="en-US" sz="1800" dirty="0"/>
              <a:t> reentry)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Wisconsin</a:t>
            </a:r>
            <a:r>
              <a:rPr lang="en-US" sz="1800" dirty="0"/>
              <a:t> (</a:t>
            </a:r>
            <a:r>
              <a:rPr lang="en-US" sz="1800" dirty="0" err="1"/>
              <a:t>Vivitrol</a:t>
            </a:r>
            <a:r>
              <a:rPr lang="en-US" sz="1800" dirty="0"/>
              <a:t> reentry)</a:t>
            </a:r>
          </a:p>
          <a:p>
            <a:pPr marL="0" indent="0">
              <a:lnSpc>
                <a:spcPct val="100000"/>
              </a:lnSpc>
              <a:spcBef>
                <a:spcPts val="900"/>
              </a:spcBef>
              <a:buNone/>
            </a:pPr>
            <a:r>
              <a:rPr lang="en-US" sz="1800" b="1" dirty="0"/>
              <a:t>Federal Bureau of Prisons </a:t>
            </a:r>
            <a:r>
              <a:rPr lang="en-US" sz="1800" dirty="0"/>
              <a:t>(field trial, reentry-2 </a:t>
            </a:r>
            <a:r>
              <a:rPr lang="en-US" sz="1800" dirty="0" err="1"/>
              <a:t>Vivitrol</a:t>
            </a:r>
            <a:r>
              <a:rPr lang="en-US" sz="1800" dirty="0"/>
              <a:t> injections)</a:t>
            </a:r>
          </a:p>
          <a:p>
            <a:pPr>
              <a:spcBef>
                <a:spcPts val="900"/>
              </a:spcBef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54425958"/>
      </p:ext>
    </p:extLst>
  </p:cSld>
  <p:clrMapOvr>
    <a:masterClrMapping/>
  </p:clrMapOvr>
</p:sld>
</file>

<file path=ppt/theme/theme1.xml><?xml version="1.0" encoding="utf-8"?>
<a:theme xmlns:a="http://schemas.openxmlformats.org/drawingml/2006/main" name="AHP_Powerpoint_Template_FINAL">
  <a:themeElements>
    <a:clrScheme name="Custom 24">
      <a:dk1>
        <a:sysClr val="windowText" lastClr="000000"/>
      </a:dk1>
      <a:lt1>
        <a:sysClr val="window" lastClr="FFFFFF"/>
      </a:lt1>
      <a:dk2>
        <a:srgbClr val="005581"/>
      </a:dk2>
      <a:lt2>
        <a:srgbClr val="EEECE1"/>
      </a:lt2>
      <a:accent1>
        <a:srgbClr val="96B7D1"/>
      </a:accent1>
      <a:accent2>
        <a:srgbClr val="EA7D1E"/>
      </a:accent2>
      <a:accent3>
        <a:srgbClr val="009966"/>
      </a:accent3>
      <a:accent4>
        <a:srgbClr val="9D5A9E"/>
      </a:accent4>
      <a:accent5>
        <a:srgbClr val="2C72B3"/>
      </a:accent5>
      <a:accent6>
        <a:srgbClr val="E4CC88"/>
      </a:accent6>
      <a:hlink>
        <a:srgbClr val="005581"/>
      </a:hlink>
      <a:folHlink>
        <a:srgbClr val="FF0000"/>
      </a:folHlink>
    </a:clrScheme>
    <a:fontScheme name="AHP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200" i="1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HP_FINAL_PPT_NoWave2016" id="{A1CD12E3-5A85-47A8-ADFF-9EFE5626A61A}" vid="{94857C0A-8B2A-44A8-A7E0-F6C246B55D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AHP_FINAL_PPT_NoWave2016</Template>
  <TotalTime>77</TotalTime>
  <Words>575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AHP_Powerpoint_Template_FINAL</vt:lpstr>
      <vt:lpstr>  </vt:lpstr>
      <vt:lpstr>Pennsylvania Department  of Corrections</vt:lpstr>
      <vt:lpstr>Missouri Department of Corrections</vt:lpstr>
      <vt:lpstr>Massachusetts Department  of Correction</vt:lpstr>
      <vt:lpstr>Barnstable, MA County Jail</vt:lpstr>
      <vt:lpstr>Prison and Jail MAT Re-Entry Initiatives</vt:lpstr>
      <vt:lpstr>Post-Release</vt:lpstr>
      <vt:lpstr>Common Challenges Establishing MAT in Prison/Jail</vt:lpstr>
      <vt:lpstr>Prison MAT Reentry Programs</vt:lpstr>
      <vt:lpstr>Jail MAT Re-entry Programs</vt:lpstr>
      <vt:lpstr>Prison and jail Methadone/Buprenorphine Programs</vt:lpstr>
      <vt:lpstr>But do they work?</vt:lpstr>
      <vt:lpstr>Relapse w/in 6 Months</vt:lpstr>
      <vt:lpstr>Drug Courts &amp; MAT</vt:lpstr>
      <vt:lpstr>Special Issued Noted by Drug Courts</vt:lpstr>
      <vt:lpstr>www.rsat-tta.com</vt:lpstr>
      <vt:lpstr>Prison/Jail MAT Re-entry Training Video aklein@ahpnet.com for TTA requests</vt:lpstr>
    </vt:vector>
  </TitlesOfParts>
  <Company>Advocates for Human Potential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HERE IN ALL CAPS</dc:title>
  <dc:creator>Debra Boisvert</dc:creator>
  <cp:lastModifiedBy>Andrew Klein</cp:lastModifiedBy>
  <cp:revision>11</cp:revision>
  <dcterms:created xsi:type="dcterms:W3CDTF">2016-07-14T20:05:16Z</dcterms:created>
  <dcterms:modified xsi:type="dcterms:W3CDTF">2016-07-18T15:10:26Z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